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35"/>
  </p:notesMasterIdLst>
  <p:sldIdLst>
    <p:sldId id="257" r:id="rId3"/>
    <p:sldId id="306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260" r:id="rId15"/>
    <p:sldId id="308" r:id="rId16"/>
    <p:sldId id="270" r:id="rId17"/>
    <p:sldId id="263" r:id="rId18"/>
    <p:sldId id="302" r:id="rId19"/>
    <p:sldId id="309" r:id="rId20"/>
    <p:sldId id="280" r:id="rId21"/>
    <p:sldId id="288" r:id="rId22"/>
    <p:sldId id="285" r:id="rId23"/>
    <p:sldId id="268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CC00"/>
    <a:srgbClr val="66FF33"/>
    <a:srgbClr val="00CCFF"/>
    <a:srgbClr val="0066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59964" autoAdjust="0"/>
  </p:normalViewPr>
  <p:slideViewPr>
    <p:cSldViewPr snapToGrid="0">
      <p:cViewPr varScale="1">
        <p:scale>
          <a:sx n="76" d="100"/>
          <a:sy n="76" d="100"/>
        </p:scale>
        <p:origin x="46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C8189-6A3C-4280-9226-D597E2F93676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3ED7-BC2F-4691-9F2C-A20049AC3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cameronwaller.github.io/profondeu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44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067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Measurement Tasks</a:t>
            </a:r>
          </a:p>
          <a:p>
            <a:r>
              <a:rPr lang="en-US" baseline="0" dirty="0" smtClean="0"/>
              <a:t>1) Represent selection of specific quantitative attribute by color saturation on the network.</a:t>
            </a:r>
          </a:p>
          <a:p>
            <a:r>
              <a:rPr lang="en-US" baseline="0" smtClean="0"/>
              <a:t>-Either nodes for metabolites or links for genes, transcripts, or proteins.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40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https://tcameronwaller.github.io/profondeur/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16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38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Entities: Genes, Transcripts, Proteins, Metabolites</a:t>
            </a:r>
          </a:p>
          <a:p>
            <a:r>
              <a:rPr lang="en-US" dirty="0" smtClean="0"/>
              <a:t>Represent entity</a:t>
            </a:r>
            <a:r>
              <a:rPr lang="en-US" baseline="0" dirty="0" smtClean="0"/>
              <a:t> by n</a:t>
            </a:r>
            <a:r>
              <a:rPr lang="en-US" dirty="0" smtClean="0"/>
              <a:t>ode or graph vertex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98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Relations:</a:t>
            </a:r>
          </a:p>
          <a:p>
            <a:r>
              <a:rPr lang="en-US" dirty="0" smtClean="0"/>
              <a:t>-Encoding: Biological Sequences, Genetic Code (Gene-Transcript-Protein)</a:t>
            </a:r>
          </a:p>
          <a:p>
            <a:r>
              <a:rPr lang="en-US" dirty="0" smtClean="0"/>
              <a:t>-Expression: Regulation of transcription and translation (Protein-Gene, Protein-Transcript)</a:t>
            </a:r>
          </a:p>
          <a:p>
            <a:r>
              <a:rPr lang="en-US" dirty="0" smtClean="0"/>
              <a:t>-Regulation: Allosteric regulation (Metabolite-Protein), Post-translational modification of proteins (Protein-Protein)</a:t>
            </a:r>
          </a:p>
          <a:p>
            <a:r>
              <a:rPr lang="en-US" dirty="0" smtClean="0"/>
              <a:t>-Transport: Metabolite transport (Protein-Metabolite)</a:t>
            </a:r>
          </a:p>
          <a:p>
            <a:r>
              <a:rPr lang="en-US" dirty="0" smtClean="0"/>
              <a:t>-Catalysis: Enzymatic catalysis (Protein-Metabolite)</a:t>
            </a:r>
          </a:p>
          <a:p>
            <a:r>
              <a:rPr lang="en-US" dirty="0" smtClean="0"/>
              <a:t>-Reaction: Chemical reactions (Metabolite-Metabolite)</a:t>
            </a:r>
          </a:p>
          <a:p>
            <a:r>
              <a:rPr lang="en-US" dirty="0" smtClean="0"/>
              <a:t>Represent relation by link or graph edge.</a:t>
            </a:r>
          </a:p>
          <a:p>
            <a:endParaRPr lang="en-US" dirty="0" smtClean="0"/>
          </a:p>
          <a:p>
            <a:r>
              <a:rPr lang="en-US" dirty="0" smtClean="0"/>
              <a:t>Need</a:t>
            </a:r>
            <a:r>
              <a:rPr lang="en-US" baseline="0" dirty="0" smtClean="0"/>
              <a:t> to consider (and associate data to) entire network.</a:t>
            </a:r>
            <a:endParaRPr lang="en-US" dirty="0" smtClean="0"/>
          </a:p>
          <a:p>
            <a:r>
              <a:rPr lang="en-US" dirty="0" smtClean="0"/>
              <a:t>Too many types and counts of entities and relations to represent simultaneously.</a:t>
            </a:r>
          </a:p>
          <a:p>
            <a:r>
              <a:rPr lang="en-US" dirty="0" smtClean="0"/>
              <a:t>Essential to represent subset according to interest.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41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79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Incomplete representation of metabolism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Arbitrary bias</a:t>
            </a:r>
          </a:p>
          <a:p>
            <a:r>
              <a:rPr lang="en-US" dirty="0" smtClean="0"/>
              <a:t>Neglect of potentially-relevant nodes and links</a:t>
            </a:r>
          </a:p>
          <a:p>
            <a:r>
              <a:rPr lang="en-US" dirty="0" smtClean="0"/>
              <a:t>Poor</a:t>
            </a:r>
            <a:r>
              <a:rPr lang="en-US" baseline="0" dirty="0" smtClean="0"/>
              <a:t> mapping of data</a:t>
            </a:r>
          </a:p>
          <a:p>
            <a:r>
              <a:rPr lang="en-US" baseline="0" dirty="0" smtClean="0"/>
              <a:t>Map-like layout distorts network connectivity/topology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77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12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Metabolism sustains</a:t>
            </a:r>
            <a:r>
              <a:rPr lang="en-US" baseline="0" dirty="0" smtClean="0"/>
              <a:t> life.</a:t>
            </a:r>
            <a:endParaRPr lang="en-US" dirty="0" smtClean="0"/>
          </a:p>
          <a:p>
            <a:r>
              <a:rPr lang="en-US" dirty="0" smtClean="0"/>
              <a:t>Metabolism is an integral part of the biological system.</a:t>
            </a:r>
          </a:p>
          <a:p>
            <a:r>
              <a:rPr lang="en-US" dirty="0" smtClean="0"/>
              <a:t>Defects in metabolism drive many human diseases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The goal of this project is to develop computational methods to support the study of metabolism in domains of biology, biotechnology, pharmacology, and medicine.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67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Slide 3</a:t>
            </a:r>
          </a:p>
          <a:p>
            <a:r>
              <a:rPr lang="en-US" baseline="0" dirty="0" smtClean="0"/>
              <a:t>The study of metabolism</a:t>
            </a:r>
          </a:p>
          <a:p>
            <a:r>
              <a:rPr lang="en-US" baseline="0" dirty="0" smtClean="0"/>
              <a:t>1) Design experiments to study functions of individual entities or processes.</a:t>
            </a:r>
          </a:p>
          <a:p>
            <a:r>
              <a:rPr lang="en-US" baseline="0" dirty="0" smtClean="0"/>
              <a:t>2) Interpret results, especially from 'omics technologies (genomics, transcriptomics, proteomics, metabolomics).</a:t>
            </a:r>
          </a:p>
          <a:p>
            <a:r>
              <a:rPr lang="en-US" baseline="0" dirty="0" smtClean="0"/>
              <a:t>In both of these cases, it is important to consider the holistic context of the metabolic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2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Describe current technology very briefly.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204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Slide 5</a:t>
            </a:r>
          </a:p>
          <a:p>
            <a:r>
              <a:rPr lang="en-US" baseline="0" dirty="0" smtClean="0"/>
              <a:t>1) Preserve holistic context while providing specific detail.</a:t>
            </a:r>
          </a:p>
          <a:p>
            <a:r>
              <a:rPr lang="en-US" baseline="0" dirty="0" smtClean="0"/>
              <a:t>Metabolism functions as a cooperative whole.</a:t>
            </a:r>
          </a:p>
          <a:p>
            <a:r>
              <a:rPr lang="en-US" baseline="0" dirty="0" smtClean="0"/>
              <a:t>Need to consider and study metabolism holistically.</a:t>
            </a:r>
          </a:p>
          <a:p>
            <a:r>
              <a:rPr lang="en-US" baseline="0" dirty="0" smtClean="0"/>
              <a:t>Metabolism is also vast and complex.</a:t>
            </a:r>
          </a:p>
          <a:p>
            <a:r>
              <a:rPr lang="en-US" baseline="0" dirty="0" smtClean="0"/>
              <a:t>Need to consider relevant portions of metabolism in detail according to interest.</a:t>
            </a:r>
          </a:p>
          <a:p>
            <a:r>
              <a:rPr lang="en-US" baseline="0" dirty="0" smtClean="0"/>
              <a:t>2) Represent selections of the network flexibly and dynamically.</a:t>
            </a:r>
          </a:p>
          <a:p>
            <a:r>
              <a:rPr lang="en-US" baseline="0" dirty="0" smtClean="0"/>
              <a:t>Connection and cooperation between members of the metabolic system traverse and transcend typical pathways.</a:t>
            </a:r>
          </a:p>
          <a:p>
            <a:r>
              <a:rPr lang="en-US" baseline="0" dirty="0" smtClean="0"/>
              <a:t>Interest sets of metabolism are custom and case-specific with great variety.</a:t>
            </a:r>
          </a:p>
          <a:p>
            <a:r>
              <a:rPr lang="en-US" baseline="0" dirty="0" smtClean="0"/>
              <a:t>Need for automatic, dynamic representations that are clear.</a:t>
            </a:r>
          </a:p>
          <a:p>
            <a:r>
              <a:rPr lang="en-US" baseline="0" dirty="0" smtClean="0"/>
              <a:t>3) Associate experimental results (data) with context of metabolic system.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397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following images are sketches to demonstrate ideas.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3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8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Exploration Tasks</a:t>
            </a:r>
          </a:p>
          <a:p>
            <a:r>
              <a:rPr lang="en-US" baseline="0" dirty="0" smtClean="0"/>
              <a:t>1) Represent selections of the metabolic network visually.</a:t>
            </a:r>
          </a:p>
          <a:p>
            <a:r>
              <a:rPr lang="en-US" baseline="0" dirty="0" smtClean="0"/>
              <a:t>-Nodes and links.</a:t>
            </a:r>
          </a:p>
          <a:p>
            <a:r>
              <a:rPr lang="en-US" baseline="0" dirty="0" smtClean="0"/>
              <a:t>-Flexible, dynamic representation to accommodate custom selections.</a:t>
            </a:r>
          </a:p>
          <a:p>
            <a:r>
              <a:rPr lang="en-US" baseline="0" dirty="0" smtClean="0"/>
              <a:t>2) Display network information (distribution of degree, </a:t>
            </a:r>
            <a:r>
              <a:rPr lang="en-US" baseline="0" dirty="0" err="1" smtClean="0"/>
              <a:t>betweenness</a:t>
            </a:r>
            <a:r>
              <a:rPr lang="en-US" baseline="0" dirty="0" smtClean="0"/>
              <a:t> centrality, and sets) for entire model and selection.</a:t>
            </a:r>
          </a:p>
          <a:p>
            <a:r>
              <a:rPr lang="en-US" baseline="0" dirty="0" smtClean="0"/>
              <a:t>3) Provide option to replicate nodes with high degrees.</a:t>
            </a:r>
          </a:p>
          <a:p>
            <a:r>
              <a:rPr lang="en-US" baseline="0" dirty="0" smtClean="0"/>
              <a:t>4) Represent properties of nodes and links on the visual network.</a:t>
            </a:r>
          </a:p>
          <a:p>
            <a:r>
              <a:rPr lang="en-US" baseline="0" dirty="0" smtClean="0"/>
              <a:t>-Arrange nodes and links in positional groups for sets (cellular compartment, pathway).</a:t>
            </a:r>
          </a:p>
          <a:p>
            <a:r>
              <a:rPr lang="en-US" baseline="0" dirty="0" smtClean="0"/>
              <a:t>-Color nodes and links for sets (pathway).</a:t>
            </a:r>
          </a:p>
          <a:p>
            <a:r>
              <a:rPr lang="en-US" baseline="0" dirty="0" smtClean="0"/>
              <a:t>5) On selection of nodes or links, display summary information for metabolites (common reaction partners, set </a:t>
            </a:r>
          </a:p>
          <a:p>
            <a:r>
              <a:rPr lang="en-US" baseline="0" dirty="0" smtClean="0"/>
              <a:t>distribution) or reactions (genes, transcripts, proteins).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636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3ED7-BC2F-4691-9F2C-A20049AC3B55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0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6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0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2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09679" y="274722"/>
            <a:ext cx="10974230" cy="11433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679" y="1600696"/>
            <a:ext cx="10974230" cy="45273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730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533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9334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346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377563" y="6433619"/>
            <a:ext cx="206345" cy="214630"/>
          </a:xfrm>
          <a:prstGeom prst="rect">
            <a:avLst/>
          </a:prstGeom>
          <a:noFill/>
          <a:ln>
            <a:noFill/>
          </a:ln>
        </p:spPr>
        <p:txBody>
          <a:bodyPr lIns="30475" tIns="30475" rIns="30475" bIns="30475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r">
                <a:buClr>
                  <a:srgbClr val="888888"/>
                </a:buClr>
                <a:buSzPct val="25000"/>
                <a:buFont typeface="Helvetica Neue"/>
                <a:buNone/>
              </a:pPr>
              <a:t>‹#›</a:t>
            </a:fld>
            <a:endParaRPr lang="en-US" sz="1200" b="1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45379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74797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562984" y="336550"/>
            <a:ext cx="9067801" cy="43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7500" y="4724400"/>
            <a:ext cx="11557000" cy="100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7500" y="5759450"/>
            <a:ext cx="11557000" cy="79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15171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78793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582990" y="552450"/>
            <a:ext cx="4762501" cy="575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25500" y="552450"/>
            <a:ext cx="5111750" cy="28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825500" y="3422650"/>
            <a:ext cx="5111750" cy="288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42281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9381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8988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"/>
          </p:nvPr>
        </p:nvSpPr>
        <p:spPr>
          <a:xfrm>
            <a:off x="6584950" y="1619250"/>
            <a:ext cx="47625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50038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9400" marR="0" lvl="0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58800" marR="0" lvl="1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38200" marR="0" lvl="2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17600" marR="0" lvl="3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97000" marR="0" lvl="4" indent="-172244" algn="l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351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4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73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95081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880350" y="3524250"/>
            <a:ext cx="3702050" cy="2774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7880350" y="565150"/>
            <a:ext cx="3702050" cy="2774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603250" y="565150"/>
            <a:ext cx="7086600" cy="5734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8384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193800" y="4476750"/>
            <a:ext cx="9810750" cy="3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1193800" y="3022600"/>
            <a:ext cx="9810750" cy="4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78128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17500" marR="0" lvl="0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87500" marR="0" lvl="4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lvl="6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lvl="8" indent="-19367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53709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9933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4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9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9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9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2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F6F7A-A2F9-46CA-9081-9A633BE91BC1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99AD1-7F8F-4DAA-9CC5-E9234B08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000000"/>
                </a:buClr>
                <a:buSzPct val="25000"/>
                <a:buFont typeface="Helvetica Neue"/>
                <a:buNone/>
              </a:pPr>
              <a:t>‹#›</a:t>
            </a:fld>
            <a:endParaRPr lang="en-US" sz="1200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50260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4" y="1710816"/>
            <a:ext cx="10058400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Visual Exploration and Analysis of the Metabolic Network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8132" y="5910947"/>
            <a:ext cx="24282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Rutter Team Meeting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15 December 2016</a:t>
            </a:r>
          </a:p>
          <a:p>
            <a:r>
              <a:rPr lang="en-US" sz="1500" dirty="0">
                <a:solidFill>
                  <a:schemeClr val="bg1"/>
                </a:solidFill>
              </a:rPr>
              <a:t>T Cameron </a:t>
            </a:r>
            <a:r>
              <a:rPr lang="en-US" sz="1500" dirty="0" smtClean="0">
                <a:solidFill>
                  <a:schemeClr val="bg1"/>
                </a:solidFill>
              </a:rPr>
              <a:t>Waller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389"/>
            <a:ext cx="11887200" cy="6691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7433" y="2562953"/>
            <a:ext cx="4449970" cy="4770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Represent property by position.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540000" y="2819400"/>
            <a:ext cx="2836005" cy="63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1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389"/>
            <a:ext cx="11887200" cy="6691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8663" y="2594927"/>
            <a:ext cx="5922910" cy="44222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Represent quantitative attribute by color.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540000" y="2819400"/>
            <a:ext cx="2836005" cy="63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Prototype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14624" y="2846106"/>
            <a:ext cx="40454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An early prototype…</a:t>
            </a:r>
            <a:endParaRPr lang="en-US" sz="35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95" y="162609"/>
            <a:ext cx="77644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0090" y="4104707"/>
            <a:ext cx="299352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Committee:</a:t>
            </a:r>
          </a:p>
          <a:p>
            <a:pPr marL="228600"/>
            <a:r>
              <a:rPr lang="en-US" sz="1750" b="1" dirty="0" smtClean="0">
                <a:solidFill>
                  <a:schemeClr val="bg1"/>
                </a:solidFill>
              </a:rPr>
              <a:t>Brian </a:t>
            </a:r>
            <a:r>
              <a:rPr lang="en-US" sz="1750" b="1" dirty="0">
                <a:solidFill>
                  <a:schemeClr val="bg1"/>
                </a:solidFill>
              </a:rPr>
              <a:t>E </a:t>
            </a:r>
            <a:r>
              <a:rPr lang="en-US" sz="1750" b="1" dirty="0" smtClean="0">
                <a:solidFill>
                  <a:schemeClr val="bg1"/>
                </a:solidFill>
              </a:rPr>
              <a:t>Chapman</a:t>
            </a:r>
          </a:p>
          <a:p>
            <a:pPr marL="228600"/>
            <a:r>
              <a:rPr lang="en-US" sz="1750" b="1" dirty="0" smtClean="0">
                <a:solidFill>
                  <a:schemeClr val="bg1"/>
                </a:solidFill>
              </a:rPr>
              <a:t>James E Cox</a:t>
            </a:r>
          </a:p>
          <a:p>
            <a:pPr marL="228600"/>
            <a:r>
              <a:rPr lang="en-US" sz="1750" b="1" dirty="0" smtClean="0">
                <a:solidFill>
                  <a:schemeClr val="bg1"/>
                </a:solidFill>
              </a:rPr>
              <a:t>Adam </a:t>
            </a:r>
            <a:r>
              <a:rPr lang="en-US" sz="1750" b="1" dirty="0">
                <a:solidFill>
                  <a:schemeClr val="bg1"/>
                </a:solidFill>
              </a:rPr>
              <a:t>L </a:t>
            </a:r>
            <a:r>
              <a:rPr lang="en-US" sz="1750" b="1" dirty="0" smtClean="0">
                <a:solidFill>
                  <a:schemeClr val="bg1"/>
                </a:solidFill>
              </a:rPr>
              <a:t>Hughes</a:t>
            </a:r>
            <a:endParaRPr lang="en-US" sz="1750" b="1" dirty="0">
              <a:solidFill>
                <a:schemeClr val="bg1"/>
              </a:solidFill>
            </a:endParaRPr>
          </a:p>
          <a:p>
            <a:pPr marL="228600"/>
            <a:r>
              <a:rPr lang="en-US" sz="1750" b="1" dirty="0">
                <a:solidFill>
                  <a:schemeClr val="bg1"/>
                </a:solidFill>
              </a:rPr>
              <a:t>Janet </a:t>
            </a:r>
            <a:r>
              <a:rPr lang="en-US" sz="1750" b="1" dirty="0" err="1" smtClean="0">
                <a:solidFill>
                  <a:schemeClr val="bg1"/>
                </a:solidFill>
              </a:rPr>
              <a:t>Iwasa</a:t>
            </a:r>
            <a:endParaRPr lang="en-US" sz="175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0090" y="1642429"/>
            <a:ext cx="2993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Support</a:t>
            </a:r>
            <a:r>
              <a:rPr lang="en-US" sz="2500" b="1" dirty="0" smtClean="0">
                <a:solidFill>
                  <a:schemeClr val="bg1"/>
                </a:solidFill>
              </a:rPr>
              <a:t>:</a:t>
            </a:r>
            <a:endParaRPr lang="en-US" sz="2500" b="1" dirty="0">
              <a:solidFill>
                <a:schemeClr val="bg1"/>
              </a:solidFill>
            </a:endParaRPr>
          </a:p>
          <a:p>
            <a:pPr marL="119063"/>
            <a:r>
              <a:rPr lang="en-US" sz="1750" b="1" dirty="0" smtClean="0">
                <a:solidFill>
                  <a:schemeClr val="bg1"/>
                </a:solidFill>
              </a:rPr>
              <a:t>National Institutes of Health</a:t>
            </a:r>
          </a:p>
          <a:p>
            <a:pPr marL="119063"/>
            <a:r>
              <a:rPr lang="en-US" sz="1750" b="1" dirty="0" smtClean="0">
                <a:solidFill>
                  <a:schemeClr val="bg1"/>
                </a:solidFill>
              </a:rPr>
              <a:t>Training </a:t>
            </a:r>
            <a:r>
              <a:rPr lang="en-US" sz="1750" b="1" dirty="0">
                <a:solidFill>
                  <a:schemeClr val="bg1"/>
                </a:solidFill>
              </a:rPr>
              <a:t>Program</a:t>
            </a:r>
          </a:p>
          <a:p>
            <a:pPr marL="228600"/>
            <a:r>
              <a:rPr lang="en-US" sz="1500" b="1" dirty="0">
                <a:solidFill>
                  <a:schemeClr val="bg1"/>
                </a:solidFill>
              </a:rPr>
              <a:t>Computational </a:t>
            </a:r>
            <a:r>
              <a:rPr lang="en-US" sz="1500" b="1" dirty="0" smtClean="0">
                <a:solidFill>
                  <a:schemeClr val="bg1"/>
                </a:solidFill>
              </a:rPr>
              <a:t>Metabolism</a:t>
            </a:r>
          </a:p>
          <a:p>
            <a:pPr marL="228600"/>
            <a:r>
              <a:rPr lang="en-US" sz="1500" b="1" dirty="0" smtClean="0">
                <a:solidFill>
                  <a:schemeClr val="bg1"/>
                </a:solidFill>
              </a:rPr>
              <a:t>1T32DK11096601</a:t>
            </a:r>
            <a:endParaRPr lang="en-US" sz="1500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598690" y="603884"/>
            <a:ext cx="3292878" cy="5905126"/>
            <a:chOff x="4210203" y="548703"/>
            <a:chExt cx="3292878" cy="5905126"/>
          </a:xfrm>
        </p:grpSpPr>
        <p:sp>
          <p:nvSpPr>
            <p:cNvPr id="9" name="TextBox 8"/>
            <p:cNvSpPr txBox="1"/>
            <p:nvPr/>
          </p:nvSpPr>
          <p:spPr>
            <a:xfrm>
              <a:off x="4210203" y="548703"/>
              <a:ext cx="2993525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Teams:</a:t>
              </a: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Rutter </a:t>
              </a:r>
              <a:r>
                <a:rPr lang="en-US" sz="1750" b="1" dirty="0" smtClean="0">
                  <a:solidFill>
                    <a:schemeClr val="bg1"/>
                  </a:solidFill>
                </a:rPr>
                <a:t>Lab</a:t>
              </a:r>
            </a:p>
            <a:p>
              <a:pPr marL="231775"/>
              <a:r>
                <a:rPr lang="en-US" sz="1500" b="1" dirty="0" smtClean="0">
                  <a:solidFill>
                    <a:schemeClr val="bg1"/>
                  </a:solidFill>
                </a:rPr>
                <a:t>(We need a logo!)</a:t>
              </a:r>
              <a:endParaRPr lang="en-US" sz="1500" b="1" dirty="0">
                <a:solidFill>
                  <a:schemeClr val="bg1"/>
                </a:solidFill>
              </a:endParaRPr>
            </a:p>
            <a:p>
              <a:pPr marL="228600"/>
              <a:endParaRPr lang="en-US" sz="1000" b="1" dirty="0" smtClean="0">
                <a:solidFill>
                  <a:schemeClr val="bg1"/>
                </a:solidFill>
              </a:endParaRPr>
            </a:p>
            <a:p>
              <a:pPr marL="228600"/>
              <a:endParaRPr lang="en-US" sz="1000" b="1" dirty="0">
                <a:solidFill>
                  <a:schemeClr val="bg1"/>
                </a:solidFill>
              </a:endParaRP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Visual Design Lab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0203" y="3324324"/>
              <a:ext cx="3292878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Mentors:</a:t>
              </a: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Alexander </a:t>
              </a:r>
              <a:r>
                <a:rPr lang="en-US" sz="1750" b="1" dirty="0" smtClean="0">
                  <a:solidFill>
                    <a:schemeClr val="bg1"/>
                  </a:solidFill>
                </a:rPr>
                <a:t>Lex</a:t>
              </a:r>
              <a:endParaRPr lang="en-US" sz="1750" b="1" dirty="0">
                <a:solidFill>
                  <a:schemeClr val="bg1"/>
                </a:solidFill>
              </a:endParaRPr>
            </a:p>
            <a:p>
              <a:pPr marL="228600"/>
              <a:r>
                <a:rPr lang="en-US" sz="1250" b="1" dirty="0">
                  <a:solidFill>
                    <a:schemeClr val="bg1"/>
                  </a:solidFill>
                </a:rPr>
                <a:t>Assistant Professor</a:t>
              </a: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228600"/>
              <a:endParaRPr lang="en-US" sz="1250" b="1" dirty="0">
                <a:solidFill>
                  <a:schemeClr val="bg1"/>
                </a:solidFill>
              </a:endParaRPr>
            </a:p>
            <a:p>
              <a:pPr marL="119063"/>
              <a:r>
                <a:rPr lang="en-US" sz="1750" b="1" dirty="0">
                  <a:solidFill>
                    <a:schemeClr val="bg1"/>
                  </a:solidFill>
                </a:rPr>
                <a:t>Jared P </a:t>
              </a:r>
              <a:r>
                <a:rPr lang="en-US" sz="1750" b="1" dirty="0" smtClean="0">
                  <a:solidFill>
                    <a:schemeClr val="bg1"/>
                  </a:solidFill>
                </a:rPr>
                <a:t>Rutter</a:t>
              </a:r>
              <a:endParaRPr lang="en-US" sz="1750" b="1" dirty="0">
                <a:solidFill>
                  <a:schemeClr val="bg1"/>
                </a:solidFill>
              </a:endParaRPr>
            </a:p>
            <a:p>
              <a:pPr marL="228600"/>
              <a:r>
                <a:rPr lang="en-US" sz="1250" b="1" dirty="0">
                  <a:solidFill>
                    <a:schemeClr val="bg1"/>
                  </a:solidFill>
                </a:rPr>
                <a:t>Professor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4265513"/>
              <a:ext cx="2743200" cy="469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4797484"/>
              <a:ext cx="2743200" cy="59941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6029778"/>
              <a:ext cx="2743200" cy="42405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00" y="2162335"/>
              <a:ext cx="2743200" cy="941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1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" y="0"/>
            <a:ext cx="1150315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793" y="5641742"/>
            <a:ext cx="1371600" cy="987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9596" y="6645585"/>
            <a:ext cx="2318850" cy="22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http://www.genome.jp/kegg/atlas.html</a:t>
            </a:r>
          </a:p>
        </p:txBody>
      </p:sp>
    </p:spTree>
    <p:extLst>
      <p:ext uri="{BB962C8B-B14F-4D97-AF65-F5344CB8AC3E}">
        <p14:creationId xmlns:p14="http://schemas.microsoft.com/office/powerpoint/2010/main" val="49208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prstClr val="white"/>
                </a:solidFill>
              </a:rPr>
              <a:t>Metabolic Network: </a:t>
            </a:r>
            <a:r>
              <a:rPr lang="en-US" sz="3500" b="1" dirty="0" smtClean="0">
                <a:solidFill>
                  <a:prstClr val="white"/>
                </a:solidFill>
              </a:rPr>
              <a:t>Entities (Nodes)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464" y="1133602"/>
            <a:ext cx="148166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Entities: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51357" y="948002"/>
            <a:ext cx="919998" cy="944514"/>
            <a:chOff x="3310693" y="975434"/>
            <a:chExt cx="919998" cy="944514"/>
          </a:xfrm>
        </p:grpSpPr>
        <p:grpSp>
          <p:nvGrpSpPr>
            <p:cNvPr id="25" name="Group 24"/>
            <p:cNvGrpSpPr/>
            <p:nvPr/>
          </p:nvGrpSpPr>
          <p:grpSpPr>
            <a:xfrm>
              <a:off x="3390528" y="975434"/>
              <a:ext cx="760329" cy="633836"/>
              <a:chOff x="3403038" y="975434"/>
              <a:chExt cx="760329" cy="63383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3623182" y="97543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03038" y="1247633"/>
                <a:ext cx="760329" cy="36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Genes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310693" y="1596783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588577" y="960080"/>
            <a:ext cx="1224518" cy="920358"/>
            <a:chOff x="4803031" y="994366"/>
            <a:chExt cx="1224518" cy="920358"/>
          </a:xfrm>
        </p:grpSpPr>
        <p:grpSp>
          <p:nvGrpSpPr>
            <p:cNvPr id="26" name="Group 25"/>
            <p:cNvGrpSpPr/>
            <p:nvPr/>
          </p:nvGrpSpPr>
          <p:grpSpPr>
            <a:xfrm>
              <a:off x="4803031" y="994366"/>
              <a:ext cx="1224518" cy="614904"/>
              <a:chOff x="4422615" y="975434"/>
              <a:chExt cx="1224518" cy="614904"/>
            </a:xfrm>
          </p:grpSpPr>
          <p:sp>
            <p:nvSpPr>
              <p:cNvPr id="13" name="Isosceles Triangle 12"/>
              <p:cNvSpPr>
                <a:spLocks noChangeAspect="1"/>
              </p:cNvSpPr>
              <p:nvPr/>
            </p:nvSpPr>
            <p:spPr>
              <a:xfrm>
                <a:off x="4849251" y="97543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422615" y="1266565"/>
                <a:ext cx="1224518" cy="323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Transcripts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955291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&gt;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430317" y="951986"/>
            <a:ext cx="1011998" cy="936546"/>
            <a:chOff x="6659257" y="978178"/>
            <a:chExt cx="1011998" cy="936546"/>
          </a:xfrm>
        </p:grpSpPr>
        <p:grpSp>
          <p:nvGrpSpPr>
            <p:cNvPr id="27" name="Group 26"/>
            <p:cNvGrpSpPr/>
            <p:nvPr/>
          </p:nvGrpSpPr>
          <p:grpSpPr>
            <a:xfrm>
              <a:off x="6659257" y="978178"/>
              <a:ext cx="1011998" cy="631092"/>
              <a:chOff x="6176461" y="975434"/>
              <a:chExt cx="1011998" cy="631092"/>
            </a:xfrm>
          </p:grpSpPr>
          <p:sp>
            <p:nvSpPr>
              <p:cNvPr id="15" name="Parallelogram 14"/>
              <p:cNvSpPr>
                <a:spLocks noChangeAspect="1"/>
              </p:cNvSpPr>
              <p:nvPr/>
            </p:nvSpPr>
            <p:spPr>
              <a:xfrm>
                <a:off x="6469634" y="97543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76461" y="1250376"/>
                <a:ext cx="1011998" cy="356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Proteins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705257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059538" y="954253"/>
            <a:ext cx="1346970" cy="932013"/>
            <a:chOff x="8318874" y="982711"/>
            <a:chExt cx="1346970" cy="932013"/>
          </a:xfrm>
        </p:grpSpPr>
        <p:grpSp>
          <p:nvGrpSpPr>
            <p:cNvPr id="28" name="Group 27"/>
            <p:cNvGrpSpPr/>
            <p:nvPr/>
          </p:nvGrpSpPr>
          <p:grpSpPr>
            <a:xfrm>
              <a:off x="8318874" y="982711"/>
              <a:ext cx="1346970" cy="626559"/>
              <a:chOff x="7514202" y="975434"/>
              <a:chExt cx="1346970" cy="626559"/>
            </a:xfrm>
          </p:grpSpPr>
          <p:sp>
            <p:nvSpPr>
              <p:cNvPr id="16" name="Regular Pentagon 15"/>
              <p:cNvSpPr>
                <a:spLocks noChangeAspect="1"/>
              </p:cNvSpPr>
              <p:nvPr/>
            </p:nvSpPr>
            <p:spPr>
              <a:xfrm>
                <a:off x="8019666" y="975434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4202" y="1254909"/>
                <a:ext cx="1346970" cy="34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Metabolites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8532360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903914" y="2244292"/>
            <a:ext cx="16392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Properties: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Compartment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Cofactor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8173" y="4196889"/>
            <a:ext cx="1597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Attributes: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Modification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Abundance</a:t>
            </a:r>
          </a:p>
        </p:txBody>
      </p:sp>
    </p:spTree>
    <p:extLst>
      <p:ext uri="{BB962C8B-B14F-4D97-AF65-F5344CB8AC3E}">
        <p14:creationId xmlns:p14="http://schemas.microsoft.com/office/powerpoint/2010/main" val="112424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prstClr val="white"/>
                </a:solidFill>
              </a:rPr>
              <a:t>Metabolic Network</a:t>
            </a:r>
            <a:r>
              <a:rPr lang="en-US" sz="3500" b="1" dirty="0" smtClean="0">
                <a:solidFill>
                  <a:prstClr val="white"/>
                </a:solidFill>
              </a:rPr>
              <a:t>: Relations (Links)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5464" y="2109473"/>
            <a:ext cx="17574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Relations: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649062" y="2574271"/>
            <a:ext cx="4535648" cy="400110"/>
            <a:chOff x="2513934" y="2706151"/>
            <a:chExt cx="4535648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2513934" y="2706151"/>
              <a:ext cx="1212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Encoding: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376487" y="2746186"/>
              <a:ext cx="2673095" cy="320040"/>
              <a:chOff x="3915472" y="3356244"/>
              <a:chExt cx="2673095" cy="32004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224528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300472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3915472" y="335624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Isosceles Triangle 46"/>
              <p:cNvSpPr>
                <a:spLocks noChangeAspect="1"/>
              </p:cNvSpPr>
              <p:nvPr/>
            </p:nvSpPr>
            <p:spPr>
              <a:xfrm>
                <a:off x="5030709" y="335624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Parallelogram 47"/>
              <p:cNvSpPr>
                <a:spLocks noChangeAspect="1"/>
              </p:cNvSpPr>
              <p:nvPr/>
            </p:nvSpPr>
            <p:spPr>
              <a:xfrm>
                <a:off x="6162914" y="335624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3465660" y="3289773"/>
            <a:ext cx="5928523" cy="399583"/>
            <a:chOff x="3465660" y="3289773"/>
            <a:chExt cx="5928523" cy="399583"/>
          </a:xfrm>
        </p:grpSpPr>
        <p:sp>
          <p:nvSpPr>
            <p:cNvPr id="6" name="TextBox 5"/>
            <p:cNvSpPr txBox="1"/>
            <p:nvPr/>
          </p:nvSpPr>
          <p:spPr>
            <a:xfrm>
              <a:off x="3465660" y="3289773"/>
              <a:ext cx="139579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Expression: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511615" y="3329281"/>
              <a:ext cx="3882568" cy="320303"/>
              <a:chOff x="5511615" y="3329281"/>
              <a:chExt cx="3882568" cy="320303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5511615" y="3329281"/>
                <a:ext cx="1614411" cy="320040"/>
                <a:chOff x="6116942" y="3457769"/>
                <a:chExt cx="1614411" cy="32004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497660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Parallelogram 52"/>
                <p:cNvSpPr>
                  <a:spLocks noChangeAspect="1"/>
                </p:cNvSpPr>
                <p:nvPr/>
              </p:nvSpPr>
              <p:spPr>
                <a:xfrm>
                  <a:off x="611694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7411313" y="3457769"/>
                  <a:ext cx="320040" cy="320040"/>
                </a:xfrm>
                <a:prstGeom prst="ellipse">
                  <a:avLst/>
                </a:prstGeom>
                <a:solidFill>
                  <a:srgbClr val="D60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prstClr val="white"/>
                      </a:solidFill>
                    </a:rPr>
                    <a:t> </a:t>
                  </a: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42860" y="3329544"/>
                <a:ext cx="1551323" cy="320040"/>
                <a:chOff x="8770104" y="3229169"/>
                <a:chExt cx="1551323" cy="32004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9150037" y="33891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Parallelogram 54"/>
                <p:cNvSpPr>
                  <a:spLocks noChangeAspect="1"/>
                </p:cNvSpPr>
                <p:nvPr/>
              </p:nvSpPr>
              <p:spPr>
                <a:xfrm>
                  <a:off x="8770104" y="32291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Isosceles Triangle 55"/>
                <p:cNvSpPr>
                  <a:spLocks noChangeAspect="1"/>
                </p:cNvSpPr>
                <p:nvPr/>
              </p:nvSpPr>
              <p:spPr>
                <a:xfrm>
                  <a:off x="9950181" y="3229169"/>
                  <a:ext cx="371246" cy="320040"/>
                </a:xfrm>
                <a:prstGeom prst="triangle">
                  <a:avLst/>
                </a:prstGeom>
                <a:solidFill>
                  <a:srgbClr val="00C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3" name="Group 12"/>
          <p:cNvGrpSpPr/>
          <p:nvPr/>
        </p:nvGrpSpPr>
        <p:grpSpPr>
          <a:xfrm>
            <a:off x="3465660" y="4004748"/>
            <a:ext cx="6045672" cy="399583"/>
            <a:chOff x="3465660" y="4004748"/>
            <a:chExt cx="6045672" cy="399583"/>
          </a:xfrm>
        </p:grpSpPr>
        <p:sp>
          <p:nvSpPr>
            <p:cNvPr id="7" name="TextBox 6"/>
            <p:cNvSpPr txBox="1"/>
            <p:nvPr/>
          </p:nvSpPr>
          <p:spPr>
            <a:xfrm>
              <a:off x="3465660" y="4004748"/>
              <a:ext cx="139579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Regulation: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511615" y="4044256"/>
              <a:ext cx="3999717" cy="320303"/>
              <a:chOff x="5511615" y="4044256"/>
              <a:chExt cx="3999717" cy="320303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5511615" y="4044256"/>
                <a:ext cx="1602090" cy="320040"/>
                <a:chOff x="3800475" y="3457769"/>
                <a:chExt cx="1602090" cy="320040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4109908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gular Pentagon 76"/>
                <p:cNvSpPr>
                  <a:spLocks noChangeAspect="1"/>
                </p:cNvSpPr>
                <p:nvPr/>
              </p:nvSpPr>
              <p:spPr>
                <a:xfrm>
                  <a:off x="3800475" y="3457769"/>
                  <a:ext cx="336042" cy="320040"/>
                </a:xfrm>
                <a:prstGeom prst="pentagon">
                  <a:avLst/>
                </a:prstGeom>
                <a:solidFill>
                  <a:srgbClr val="FF3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Parallelogram 77"/>
                <p:cNvSpPr>
                  <a:spLocks noChangeAspect="1"/>
                </p:cNvSpPr>
                <p:nvPr/>
              </p:nvSpPr>
              <p:spPr>
                <a:xfrm>
                  <a:off x="497691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7842860" y="4044519"/>
                <a:ext cx="1668472" cy="320040"/>
                <a:chOff x="6198357" y="3857057"/>
                <a:chExt cx="1668472" cy="320040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6579075" y="4017077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Parallelogram 73"/>
                <p:cNvSpPr>
                  <a:spLocks noChangeAspect="1"/>
                </p:cNvSpPr>
                <p:nvPr/>
              </p:nvSpPr>
              <p:spPr>
                <a:xfrm>
                  <a:off x="6198357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Parallelogram 70"/>
                <p:cNvSpPr>
                  <a:spLocks noChangeAspect="1"/>
                </p:cNvSpPr>
                <p:nvPr/>
              </p:nvSpPr>
              <p:spPr>
                <a:xfrm>
                  <a:off x="7441176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592549" y="5434698"/>
            <a:ext cx="3524474" cy="399583"/>
            <a:chOff x="2457421" y="4842135"/>
            <a:chExt cx="3524474" cy="399583"/>
          </a:xfrm>
        </p:grpSpPr>
        <p:sp>
          <p:nvSpPr>
            <p:cNvPr id="8" name="TextBox 7"/>
            <p:cNvSpPr txBox="1"/>
            <p:nvPr/>
          </p:nvSpPr>
          <p:spPr>
            <a:xfrm>
              <a:off x="2457421" y="4842135"/>
              <a:ext cx="1268907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Transport: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4376487" y="4881906"/>
              <a:ext cx="1605408" cy="320040"/>
              <a:chOff x="3310693" y="4690189"/>
              <a:chExt cx="1605408" cy="320040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3691411" y="4850209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Parallelogram 82"/>
              <p:cNvSpPr>
                <a:spLocks noChangeAspect="1"/>
              </p:cNvSpPr>
              <p:nvPr/>
            </p:nvSpPr>
            <p:spPr>
              <a:xfrm>
                <a:off x="3310693" y="4690189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Regular Pentagon 84"/>
              <p:cNvSpPr>
                <a:spLocks noChangeAspect="1"/>
              </p:cNvSpPr>
              <p:nvPr/>
            </p:nvSpPr>
            <p:spPr>
              <a:xfrm>
                <a:off x="4580059" y="4690189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3684718" y="4719723"/>
            <a:ext cx="3432305" cy="399583"/>
            <a:chOff x="2549590" y="5566146"/>
            <a:chExt cx="3432305" cy="399583"/>
          </a:xfrm>
        </p:grpSpPr>
        <p:sp>
          <p:nvSpPr>
            <p:cNvPr id="9" name="TextBox 8"/>
            <p:cNvSpPr txBox="1"/>
            <p:nvPr/>
          </p:nvSpPr>
          <p:spPr>
            <a:xfrm>
              <a:off x="2549590" y="5566146"/>
              <a:ext cx="1176738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Catalysis: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4376487" y="5605917"/>
              <a:ext cx="1605408" cy="320040"/>
              <a:chOff x="3310693" y="4690189"/>
              <a:chExt cx="1605408" cy="320040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3691411" y="4850209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Parallelogram 88"/>
              <p:cNvSpPr>
                <a:spLocks noChangeAspect="1"/>
              </p:cNvSpPr>
              <p:nvPr/>
            </p:nvSpPr>
            <p:spPr>
              <a:xfrm>
                <a:off x="3310693" y="4690189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Regular Pentagon 89"/>
              <p:cNvSpPr>
                <a:spLocks noChangeAspect="1"/>
              </p:cNvSpPr>
              <p:nvPr/>
            </p:nvSpPr>
            <p:spPr>
              <a:xfrm>
                <a:off x="4580059" y="4690189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3684718" y="6149673"/>
            <a:ext cx="3373145" cy="399583"/>
            <a:chOff x="3684718" y="6149673"/>
            <a:chExt cx="3373145" cy="399583"/>
          </a:xfrm>
        </p:grpSpPr>
        <p:sp>
          <p:nvSpPr>
            <p:cNvPr id="10" name="TextBox 9"/>
            <p:cNvSpPr txBox="1"/>
            <p:nvPr/>
          </p:nvSpPr>
          <p:spPr>
            <a:xfrm>
              <a:off x="3684718" y="6149673"/>
              <a:ext cx="1176738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</a:rPr>
                <a:t>Reaction:</a:t>
              </a:r>
              <a:endParaRPr 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5511615" y="6189444"/>
              <a:ext cx="1546248" cy="320040"/>
              <a:chOff x="3400304" y="6090070"/>
              <a:chExt cx="1546248" cy="32004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721862" y="6250090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gular Pentagon 93"/>
              <p:cNvSpPr>
                <a:spLocks noChangeAspect="1"/>
              </p:cNvSpPr>
              <p:nvPr/>
            </p:nvSpPr>
            <p:spPr>
              <a:xfrm>
                <a:off x="4610510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gular Pentagon 94"/>
              <p:cNvSpPr>
                <a:spLocks noChangeAspect="1"/>
              </p:cNvSpPr>
              <p:nvPr/>
            </p:nvSpPr>
            <p:spPr>
              <a:xfrm>
                <a:off x="3400304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5" name="TextBox 114"/>
          <p:cNvSpPr txBox="1"/>
          <p:nvPr/>
        </p:nvSpPr>
        <p:spPr>
          <a:xfrm>
            <a:off x="555464" y="1133602"/>
            <a:ext cx="1481667" cy="57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Entities:</a:t>
            </a:r>
            <a:endParaRPr lang="en-US" sz="3000" b="1" dirty="0">
              <a:solidFill>
                <a:prstClr val="white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5588577" y="960080"/>
            <a:ext cx="1224518" cy="920358"/>
            <a:chOff x="4803031" y="994366"/>
            <a:chExt cx="1224518" cy="920358"/>
          </a:xfrm>
        </p:grpSpPr>
        <p:grpSp>
          <p:nvGrpSpPr>
            <p:cNvPr id="122" name="Group 121"/>
            <p:cNvGrpSpPr/>
            <p:nvPr/>
          </p:nvGrpSpPr>
          <p:grpSpPr>
            <a:xfrm>
              <a:off x="4803031" y="994366"/>
              <a:ext cx="1224518" cy="614904"/>
              <a:chOff x="4422615" y="975434"/>
              <a:chExt cx="1224518" cy="614904"/>
            </a:xfrm>
          </p:grpSpPr>
          <p:sp>
            <p:nvSpPr>
              <p:cNvPr id="124" name="Isosceles Triangle 123"/>
              <p:cNvSpPr>
                <a:spLocks noChangeAspect="1"/>
              </p:cNvSpPr>
              <p:nvPr/>
            </p:nvSpPr>
            <p:spPr>
              <a:xfrm>
                <a:off x="4849251" y="97543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422615" y="1266565"/>
                <a:ext cx="1224518" cy="323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Transcripts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4955291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&gt;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7430317" y="951986"/>
            <a:ext cx="1011998" cy="936546"/>
            <a:chOff x="6659257" y="978178"/>
            <a:chExt cx="1011998" cy="936546"/>
          </a:xfrm>
        </p:grpSpPr>
        <p:grpSp>
          <p:nvGrpSpPr>
            <p:cNvPr id="127" name="Group 126"/>
            <p:cNvGrpSpPr/>
            <p:nvPr/>
          </p:nvGrpSpPr>
          <p:grpSpPr>
            <a:xfrm>
              <a:off x="6659257" y="978178"/>
              <a:ext cx="1011998" cy="631092"/>
              <a:chOff x="6176461" y="975434"/>
              <a:chExt cx="1011998" cy="631092"/>
            </a:xfrm>
          </p:grpSpPr>
          <p:sp>
            <p:nvSpPr>
              <p:cNvPr id="129" name="Parallelogram 128"/>
              <p:cNvSpPr>
                <a:spLocks noChangeAspect="1"/>
              </p:cNvSpPr>
              <p:nvPr/>
            </p:nvSpPr>
            <p:spPr>
              <a:xfrm>
                <a:off x="6469634" y="97543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6176461" y="1250376"/>
                <a:ext cx="1011998" cy="356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Proteins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TextBox 127"/>
            <p:cNvSpPr txBox="1"/>
            <p:nvPr/>
          </p:nvSpPr>
          <p:spPr>
            <a:xfrm>
              <a:off x="6705257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059538" y="954253"/>
            <a:ext cx="1346970" cy="932013"/>
            <a:chOff x="8318874" y="982711"/>
            <a:chExt cx="1346970" cy="932013"/>
          </a:xfrm>
        </p:grpSpPr>
        <p:grpSp>
          <p:nvGrpSpPr>
            <p:cNvPr id="132" name="Group 131"/>
            <p:cNvGrpSpPr/>
            <p:nvPr/>
          </p:nvGrpSpPr>
          <p:grpSpPr>
            <a:xfrm>
              <a:off x="8318874" y="982711"/>
              <a:ext cx="1346970" cy="626559"/>
              <a:chOff x="7514202" y="975434"/>
              <a:chExt cx="1346970" cy="626559"/>
            </a:xfrm>
          </p:grpSpPr>
          <p:sp>
            <p:nvSpPr>
              <p:cNvPr id="134" name="Regular Pentagon 133"/>
              <p:cNvSpPr>
                <a:spLocks noChangeAspect="1"/>
              </p:cNvSpPr>
              <p:nvPr/>
            </p:nvSpPr>
            <p:spPr>
              <a:xfrm>
                <a:off x="8019666" y="975434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7514202" y="1254909"/>
                <a:ext cx="1346970" cy="34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Metabolites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8532360" y="1591559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</a:t>
              </a:r>
              <a:r>
                <a:rPr lang="en-US" sz="1500" b="1" dirty="0">
                  <a:solidFill>
                    <a:prstClr val="white">
                      <a:lumMod val="50000"/>
                    </a:prstClr>
                  </a:solidFill>
                </a:rPr>
                <a:t>3</a:t>
              </a:r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701328" y="3389765"/>
            <a:ext cx="240001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Properties: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Directionality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Rate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Pathway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Anabolism/Catabolism</a:t>
            </a:r>
          </a:p>
          <a:p>
            <a:pPr marL="228600"/>
            <a:r>
              <a:rPr lang="en-US" sz="1500" b="1" dirty="0" smtClean="0">
                <a:solidFill>
                  <a:prstClr val="white"/>
                </a:solidFill>
              </a:rPr>
              <a:t>Reduction/Oxidation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051357" y="948002"/>
            <a:ext cx="919998" cy="944514"/>
            <a:chOff x="3310693" y="975434"/>
            <a:chExt cx="919998" cy="944514"/>
          </a:xfrm>
        </p:grpSpPr>
        <p:grpSp>
          <p:nvGrpSpPr>
            <p:cNvPr id="91" name="Group 90"/>
            <p:cNvGrpSpPr/>
            <p:nvPr/>
          </p:nvGrpSpPr>
          <p:grpSpPr>
            <a:xfrm>
              <a:off x="3390528" y="975434"/>
              <a:ext cx="760329" cy="633836"/>
              <a:chOff x="3403038" y="975434"/>
              <a:chExt cx="760329" cy="633836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3623182" y="97543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403038" y="1247633"/>
                <a:ext cx="760329" cy="36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50" b="1" dirty="0" smtClean="0">
                    <a:solidFill>
                      <a:prstClr val="white"/>
                    </a:solidFill>
                  </a:rPr>
                  <a:t>Genes</a:t>
                </a:r>
                <a:endParaRPr lang="en-US" sz="175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3310693" y="1596783"/>
              <a:ext cx="9199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>
                      <a:lumMod val="50000"/>
                    </a:prstClr>
                  </a:solidFill>
                </a:rPr>
                <a:t>~ 70,000</a:t>
              </a:r>
              <a:endParaRPr lang="en-US" sz="15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27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prstClr val="white"/>
                </a:solidFill>
              </a:rPr>
              <a:t>Metabolic Network</a:t>
            </a:r>
            <a:r>
              <a:rPr lang="en-US" sz="3500" b="1" dirty="0" smtClean="0">
                <a:solidFill>
                  <a:prstClr val="white"/>
                </a:solidFill>
              </a:rPr>
              <a:t>: Representation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215989" y="1088076"/>
            <a:ext cx="1792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Reactant</a:t>
            </a:r>
          </a:p>
          <a:p>
            <a:r>
              <a:rPr lang="en-US" sz="2500" b="1" dirty="0" smtClean="0">
                <a:solidFill>
                  <a:prstClr val="white"/>
                </a:solidFill>
              </a:rPr>
              <a:t>Metabolites</a:t>
            </a:r>
            <a:endParaRPr lang="en-US" sz="2500" b="1" dirty="0">
              <a:solidFill>
                <a:prstClr val="white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96085" y="4608222"/>
            <a:ext cx="2399830" cy="1354127"/>
            <a:chOff x="825315" y="3363606"/>
            <a:chExt cx="3999717" cy="2256878"/>
          </a:xfrm>
        </p:grpSpPr>
        <p:grpSp>
          <p:nvGrpSpPr>
            <p:cNvPr id="50" name="Group 49"/>
            <p:cNvGrpSpPr/>
            <p:nvPr/>
          </p:nvGrpSpPr>
          <p:grpSpPr>
            <a:xfrm>
              <a:off x="825315" y="3363606"/>
              <a:ext cx="2673095" cy="320040"/>
              <a:chOff x="3915472" y="3356244"/>
              <a:chExt cx="2673095" cy="32004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224528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300472" y="3516264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3915472" y="3356244"/>
                <a:ext cx="320040" cy="320040"/>
              </a:xfrm>
              <a:prstGeom prst="ellipse">
                <a:avLst/>
              </a:prstGeom>
              <a:solidFill>
                <a:srgbClr val="D60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Isosceles Triangle 46"/>
              <p:cNvSpPr>
                <a:spLocks noChangeAspect="1"/>
              </p:cNvSpPr>
              <p:nvPr/>
            </p:nvSpPr>
            <p:spPr>
              <a:xfrm>
                <a:off x="5030709" y="3356244"/>
                <a:ext cx="371246" cy="320040"/>
              </a:xfrm>
              <a:prstGeom prst="triangl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Parallelogram 47"/>
              <p:cNvSpPr>
                <a:spLocks noChangeAspect="1"/>
              </p:cNvSpPr>
              <p:nvPr/>
            </p:nvSpPr>
            <p:spPr>
              <a:xfrm>
                <a:off x="6162914" y="3356244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825315" y="3847684"/>
              <a:ext cx="3882568" cy="320303"/>
              <a:chOff x="5511615" y="3329281"/>
              <a:chExt cx="3882568" cy="320303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5511615" y="3329281"/>
                <a:ext cx="1614411" cy="320040"/>
                <a:chOff x="6116942" y="3457769"/>
                <a:chExt cx="1614411" cy="32004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497660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Parallelogram 52"/>
                <p:cNvSpPr>
                  <a:spLocks noChangeAspect="1"/>
                </p:cNvSpPr>
                <p:nvPr/>
              </p:nvSpPr>
              <p:spPr>
                <a:xfrm>
                  <a:off x="611694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7411313" y="3457769"/>
                  <a:ext cx="320040" cy="320040"/>
                </a:xfrm>
                <a:prstGeom prst="ellipse">
                  <a:avLst/>
                </a:prstGeom>
                <a:solidFill>
                  <a:srgbClr val="D60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prstClr val="white"/>
                      </a:solidFill>
                    </a:rPr>
                    <a:t> </a:t>
                  </a: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842860" y="3329544"/>
                <a:ext cx="1551323" cy="320040"/>
                <a:chOff x="8770104" y="3229169"/>
                <a:chExt cx="1551323" cy="32004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9150037" y="33891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Parallelogram 54"/>
                <p:cNvSpPr>
                  <a:spLocks noChangeAspect="1"/>
                </p:cNvSpPr>
                <p:nvPr/>
              </p:nvSpPr>
              <p:spPr>
                <a:xfrm>
                  <a:off x="8770104" y="32291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Isosceles Triangle 55"/>
                <p:cNvSpPr>
                  <a:spLocks noChangeAspect="1"/>
                </p:cNvSpPr>
                <p:nvPr/>
              </p:nvSpPr>
              <p:spPr>
                <a:xfrm>
                  <a:off x="9950181" y="3229169"/>
                  <a:ext cx="371246" cy="320040"/>
                </a:xfrm>
                <a:prstGeom prst="triangle">
                  <a:avLst/>
                </a:prstGeom>
                <a:solidFill>
                  <a:srgbClr val="00C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825315" y="4332025"/>
              <a:ext cx="3999717" cy="320303"/>
              <a:chOff x="5511615" y="4044256"/>
              <a:chExt cx="3999717" cy="320303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5511615" y="4044256"/>
                <a:ext cx="1602090" cy="320040"/>
                <a:chOff x="3800475" y="3457769"/>
                <a:chExt cx="1602090" cy="320040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4109908" y="3617789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gular Pentagon 76"/>
                <p:cNvSpPr>
                  <a:spLocks noChangeAspect="1"/>
                </p:cNvSpPr>
                <p:nvPr/>
              </p:nvSpPr>
              <p:spPr>
                <a:xfrm>
                  <a:off x="3800475" y="3457769"/>
                  <a:ext cx="336042" cy="320040"/>
                </a:xfrm>
                <a:prstGeom prst="pentagon">
                  <a:avLst/>
                </a:prstGeom>
                <a:solidFill>
                  <a:srgbClr val="FF3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Parallelogram 77"/>
                <p:cNvSpPr>
                  <a:spLocks noChangeAspect="1"/>
                </p:cNvSpPr>
                <p:nvPr/>
              </p:nvSpPr>
              <p:spPr>
                <a:xfrm>
                  <a:off x="4976912" y="3457769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7842860" y="4044519"/>
                <a:ext cx="1668472" cy="320040"/>
                <a:chOff x="6198357" y="3857057"/>
                <a:chExt cx="1668472" cy="320040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6579075" y="4017077"/>
                  <a:ext cx="9144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Parallelogram 73"/>
                <p:cNvSpPr>
                  <a:spLocks noChangeAspect="1"/>
                </p:cNvSpPr>
                <p:nvPr/>
              </p:nvSpPr>
              <p:spPr>
                <a:xfrm>
                  <a:off x="6198357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Parallelogram 70"/>
                <p:cNvSpPr>
                  <a:spLocks noChangeAspect="1"/>
                </p:cNvSpPr>
                <p:nvPr/>
              </p:nvSpPr>
              <p:spPr>
                <a:xfrm>
                  <a:off x="7441176" y="3857057"/>
                  <a:ext cx="425653" cy="320040"/>
                </a:xfrm>
                <a:prstGeom prst="parallelogram">
                  <a:avLst/>
                </a:prstGeom>
                <a:solidFill>
                  <a:srgbClr val="66FF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86" name="Group 85"/>
            <p:cNvGrpSpPr/>
            <p:nvPr/>
          </p:nvGrpSpPr>
          <p:grpSpPr>
            <a:xfrm>
              <a:off x="825315" y="4816366"/>
              <a:ext cx="1605408" cy="320040"/>
              <a:chOff x="3310693" y="4690189"/>
              <a:chExt cx="1605408" cy="320040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3691411" y="4850209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Parallelogram 82"/>
              <p:cNvSpPr>
                <a:spLocks noChangeAspect="1"/>
              </p:cNvSpPr>
              <p:nvPr/>
            </p:nvSpPr>
            <p:spPr>
              <a:xfrm>
                <a:off x="3310693" y="4690189"/>
                <a:ext cx="425653" cy="320040"/>
              </a:xfrm>
              <a:prstGeom prst="parallelogram">
                <a:avLst/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Regular Pentagon 84"/>
              <p:cNvSpPr>
                <a:spLocks noChangeAspect="1"/>
              </p:cNvSpPr>
              <p:nvPr/>
            </p:nvSpPr>
            <p:spPr>
              <a:xfrm>
                <a:off x="4580059" y="4690189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825315" y="5300444"/>
              <a:ext cx="1546248" cy="320040"/>
              <a:chOff x="3400304" y="6090070"/>
              <a:chExt cx="1546248" cy="32004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721862" y="6250090"/>
                <a:ext cx="9144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gular Pentagon 93"/>
              <p:cNvSpPr>
                <a:spLocks noChangeAspect="1"/>
              </p:cNvSpPr>
              <p:nvPr/>
            </p:nvSpPr>
            <p:spPr>
              <a:xfrm>
                <a:off x="4610510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gular Pentagon 94"/>
              <p:cNvSpPr>
                <a:spLocks noChangeAspect="1"/>
              </p:cNvSpPr>
              <p:nvPr/>
            </p:nvSpPr>
            <p:spPr>
              <a:xfrm>
                <a:off x="3400304" y="6090070"/>
                <a:ext cx="336042" cy="320040"/>
              </a:xfrm>
              <a:prstGeom prst="pentagon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803779" y="2275053"/>
            <a:ext cx="6584442" cy="2237740"/>
            <a:chOff x="2803779" y="2275053"/>
            <a:chExt cx="6584442" cy="2237740"/>
          </a:xfrm>
        </p:grpSpPr>
        <p:cxnSp>
          <p:nvCxnSpPr>
            <p:cNvPr id="24" name="Straight Connector 23"/>
            <p:cNvCxnSpPr>
              <a:stCxn id="17" idx="1"/>
            </p:cNvCxnSpPr>
            <p:nvPr/>
          </p:nvCxnSpPr>
          <p:spPr>
            <a:xfrm flipH="1" flipV="1">
              <a:off x="3716277" y="2465553"/>
              <a:ext cx="1222740" cy="105401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7" idx="1"/>
            </p:cNvCxnSpPr>
            <p:nvPr/>
          </p:nvCxnSpPr>
          <p:spPr>
            <a:xfrm flipH="1" flipV="1">
              <a:off x="2966977" y="3364152"/>
              <a:ext cx="1972040" cy="15541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7" idx="1"/>
            </p:cNvCxnSpPr>
            <p:nvPr/>
          </p:nvCxnSpPr>
          <p:spPr>
            <a:xfrm flipH="1">
              <a:off x="3297177" y="3519566"/>
              <a:ext cx="1641840" cy="8036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7" idx="3"/>
            </p:cNvCxnSpPr>
            <p:nvPr/>
          </p:nvCxnSpPr>
          <p:spPr>
            <a:xfrm flipV="1">
              <a:off x="7682217" y="2618951"/>
              <a:ext cx="1012460" cy="90061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7" idx="3"/>
            </p:cNvCxnSpPr>
            <p:nvPr/>
          </p:nvCxnSpPr>
          <p:spPr>
            <a:xfrm>
              <a:off x="7682217" y="3519566"/>
              <a:ext cx="1533160" cy="16775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gular Pentagon 133"/>
            <p:cNvSpPr>
              <a:spLocks noChangeAspect="1"/>
            </p:cNvSpPr>
            <p:nvPr/>
          </p:nvSpPr>
          <p:spPr>
            <a:xfrm>
              <a:off x="3553079" y="2275053"/>
              <a:ext cx="336042" cy="320040"/>
            </a:xfrm>
            <a:prstGeom prst="pentagon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Regular Pentagon 103"/>
            <p:cNvSpPr>
              <a:spLocks noChangeAspect="1"/>
            </p:cNvSpPr>
            <p:nvPr/>
          </p:nvSpPr>
          <p:spPr>
            <a:xfrm>
              <a:off x="2803779" y="3240253"/>
              <a:ext cx="336042" cy="320040"/>
            </a:xfrm>
            <a:prstGeom prst="pentagon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5" name="Regular Pentagon 104"/>
            <p:cNvSpPr>
              <a:spLocks noChangeAspect="1"/>
            </p:cNvSpPr>
            <p:nvPr/>
          </p:nvSpPr>
          <p:spPr>
            <a:xfrm>
              <a:off x="3121279" y="4192753"/>
              <a:ext cx="336042" cy="320040"/>
            </a:xfrm>
            <a:prstGeom prst="pentagon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Regular Pentagon 105"/>
            <p:cNvSpPr>
              <a:spLocks noChangeAspect="1"/>
            </p:cNvSpPr>
            <p:nvPr/>
          </p:nvSpPr>
          <p:spPr>
            <a:xfrm>
              <a:off x="8531479" y="2465553"/>
              <a:ext cx="336042" cy="320040"/>
            </a:xfrm>
            <a:prstGeom prst="pentagon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7" name="Regular Pentagon 106"/>
            <p:cNvSpPr>
              <a:spLocks noChangeAspect="1"/>
            </p:cNvSpPr>
            <p:nvPr/>
          </p:nvSpPr>
          <p:spPr>
            <a:xfrm>
              <a:off x="9052179" y="3481553"/>
              <a:ext cx="336042" cy="320040"/>
            </a:xfrm>
            <a:prstGeom prst="pentagon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939017" y="3062366"/>
              <a:ext cx="2743200" cy="914400"/>
              <a:chOff x="5832840" y="3735466"/>
              <a:chExt cx="2743200" cy="914400"/>
            </a:xfrm>
          </p:grpSpPr>
          <p:sp>
            <p:nvSpPr>
              <p:cNvPr id="17" name="Right Arrow 16"/>
              <p:cNvSpPr/>
              <p:nvPr/>
            </p:nvSpPr>
            <p:spPr>
              <a:xfrm>
                <a:off x="5832840" y="3735466"/>
                <a:ext cx="2743200" cy="914400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6297980" y="3944526"/>
                <a:ext cx="1629834" cy="47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/>
                  <a:t>Reaction</a:t>
                </a:r>
                <a:endParaRPr lang="en-US" sz="3000" b="1" dirty="0"/>
              </a:p>
            </p:txBody>
          </p:sp>
        </p:grpSp>
      </p:grpSp>
      <p:sp>
        <p:nvSpPr>
          <p:cNvPr id="109" name="TextBox 108"/>
          <p:cNvSpPr txBox="1"/>
          <p:nvPr/>
        </p:nvSpPr>
        <p:spPr>
          <a:xfrm>
            <a:off x="8286589" y="1088076"/>
            <a:ext cx="1792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Product</a:t>
            </a:r>
          </a:p>
          <a:p>
            <a:r>
              <a:rPr lang="en-US" sz="2500" b="1" dirty="0" smtClean="0">
                <a:solidFill>
                  <a:prstClr val="white"/>
                </a:solidFill>
              </a:rPr>
              <a:t>Metabolites</a:t>
            </a:r>
            <a:endParaRPr lang="en-US" sz="2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50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40" y="0"/>
            <a:ext cx="8571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0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4" y="1710816"/>
            <a:ext cx="10058400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Relevance, Goal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73994" y="1012660"/>
            <a:ext cx="15596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Biology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4091" y="1512056"/>
            <a:ext cx="2834893" cy="65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Biotechnology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96791" y="2108956"/>
            <a:ext cx="28348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Pharmacology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22191" y="2667756"/>
            <a:ext cx="28348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Medicine</a:t>
            </a:r>
            <a:endParaRPr lang="en-US" sz="3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0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34857" y="6622353"/>
            <a:ext cx="2850230" cy="22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Gabor Ivan, Vince </a:t>
            </a:r>
            <a:r>
              <a:rPr lang="en-US" sz="1000" b="1" dirty="0" err="1" smtClean="0">
                <a:solidFill>
                  <a:schemeClr val="bg1"/>
                </a:solidFill>
              </a:rPr>
              <a:t>Grolmusz</a:t>
            </a:r>
            <a:r>
              <a:rPr lang="en-US" sz="1000" b="1" dirty="0" smtClean="0">
                <a:solidFill>
                  <a:schemeClr val="bg1"/>
                </a:solidFill>
              </a:rPr>
              <a:t>. Bioinformatics. 2010.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6023"/>
            <a:ext cx="10058400" cy="53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4609"/>
            <a:ext cx="1005840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519" y="132030"/>
            <a:ext cx="11367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/>
                </a:solidFill>
              </a:rPr>
              <a:t>Network Visualization: Query-Based Exploration And Analysis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731" y="733752"/>
            <a:ext cx="2044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solidFill>
                  <a:prstClr val="white"/>
                </a:solidFill>
              </a:rPr>
              <a:t>PathFinder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80717" y="6614053"/>
            <a:ext cx="2805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Christian </a:t>
            </a:r>
            <a:r>
              <a:rPr lang="en-US" sz="1000" b="1" dirty="0" err="1" smtClean="0">
                <a:solidFill>
                  <a:schemeClr val="bg1"/>
                </a:solidFill>
              </a:rPr>
              <a:t>Partl</a:t>
            </a:r>
            <a:r>
              <a:rPr lang="en-US" sz="1000" b="1" dirty="0" smtClean="0">
                <a:solidFill>
                  <a:schemeClr val="bg1"/>
                </a:solidFill>
              </a:rPr>
              <a:t>, … Alexander Lex. </a:t>
            </a:r>
            <a:r>
              <a:rPr lang="en-US" sz="1000" b="1" dirty="0" err="1" smtClean="0">
                <a:solidFill>
                  <a:schemeClr val="bg1"/>
                </a:solidFill>
              </a:rPr>
              <a:t>EuroVis</a:t>
            </a:r>
            <a:r>
              <a:rPr lang="en-US" sz="1000" b="1" dirty="0" smtClean="0">
                <a:solidFill>
                  <a:schemeClr val="bg1"/>
                </a:solidFill>
              </a:rPr>
              <a:t>. </a:t>
            </a:r>
            <a:r>
              <a:rPr lang="en-US" sz="1000" b="1" dirty="0">
                <a:solidFill>
                  <a:schemeClr val="bg1"/>
                </a:solidFill>
              </a:rPr>
              <a:t>2016.</a:t>
            </a:r>
          </a:p>
        </p:txBody>
      </p:sp>
    </p:spTree>
    <p:extLst>
      <p:ext uri="{BB962C8B-B14F-4D97-AF65-F5344CB8AC3E}">
        <p14:creationId xmlns:p14="http://schemas.microsoft.com/office/powerpoint/2010/main" val="28988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</a:t>
            </a:r>
          </a:p>
        </p:txBody>
      </p:sp>
    </p:spTree>
    <p:extLst>
      <p:ext uri="{BB962C8B-B14F-4D97-AF65-F5344CB8AC3E}">
        <p14:creationId xmlns:p14="http://schemas.microsoft.com/office/powerpoint/2010/main" val="267585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</a:t>
            </a:r>
          </a:p>
        </p:txBody>
      </p:sp>
    </p:spTree>
    <p:extLst>
      <p:ext uri="{BB962C8B-B14F-4D97-AF65-F5344CB8AC3E}">
        <p14:creationId xmlns:p14="http://schemas.microsoft.com/office/powerpoint/2010/main" val="4034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 with greatest flux rate</a:t>
            </a:r>
          </a:p>
        </p:txBody>
      </p:sp>
    </p:spTree>
    <p:extLst>
      <p:ext uri="{BB962C8B-B14F-4D97-AF65-F5344CB8AC3E}">
        <p14:creationId xmlns:p14="http://schemas.microsoft.com/office/powerpoint/2010/main" val="13039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 with greatest flux rate</a:t>
            </a:r>
          </a:p>
        </p:txBody>
      </p:sp>
    </p:spTree>
    <p:extLst>
      <p:ext uri="{BB962C8B-B14F-4D97-AF65-F5344CB8AC3E}">
        <p14:creationId xmlns:p14="http://schemas.microsoft.com/office/powerpoint/2010/main" val="42012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Specific metabolic pathway</a:t>
            </a:r>
          </a:p>
        </p:txBody>
      </p:sp>
    </p:spTree>
    <p:extLst>
      <p:ext uri="{BB962C8B-B14F-4D97-AF65-F5344CB8AC3E}">
        <p14:creationId xmlns:p14="http://schemas.microsoft.com/office/powerpoint/2010/main" val="14757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Specific cellular compartment</a:t>
            </a:r>
          </a:p>
        </p:txBody>
      </p:sp>
    </p:spTree>
    <p:extLst>
      <p:ext uri="{BB962C8B-B14F-4D97-AF65-F5344CB8AC3E}">
        <p14:creationId xmlns:p14="http://schemas.microsoft.com/office/powerpoint/2010/main" val="16560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Paths between all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3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Study of Metabolism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954" y="1653438"/>
            <a:ext cx="489496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Design Experiments</a:t>
            </a:r>
          </a:p>
          <a:p>
            <a:pPr marL="228600"/>
            <a:endParaRPr lang="en-US" sz="25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Functions of individual entities</a:t>
            </a:r>
          </a:p>
          <a:p>
            <a:pPr marL="228600"/>
            <a:endParaRPr lang="en-US" sz="25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Processes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4624" y="1654122"/>
            <a:ext cx="4045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>
                    <a:lumMod val="50000"/>
                  </a:schemeClr>
                </a:solidFill>
              </a:rPr>
              <a:t>2) Interpret Results</a:t>
            </a:r>
          </a:p>
          <a:p>
            <a:pPr marL="228600"/>
            <a:endParaRPr lang="en-US" sz="2500" b="1" dirty="0">
              <a:solidFill>
                <a:schemeClr val="bg1">
                  <a:lumMod val="50000"/>
                </a:schemeClr>
              </a:solidFill>
            </a:endParaRPr>
          </a:p>
          <a:p>
            <a:pPr marL="22860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Genomics</a:t>
            </a:r>
          </a:p>
          <a:p>
            <a:pPr marL="22860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Transcriptomics</a:t>
            </a:r>
          </a:p>
          <a:p>
            <a:pPr marL="22860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Proteomics</a:t>
            </a:r>
          </a:p>
          <a:p>
            <a:pPr marL="228600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Metabolomics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18554" y="5234838"/>
            <a:ext cx="48949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Consider holistic context</a:t>
            </a:r>
          </a:p>
        </p:txBody>
      </p:sp>
    </p:spTree>
    <p:extLst>
      <p:ext uri="{BB962C8B-B14F-4D97-AF65-F5344CB8AC3E}">
        <p14:creationId xmlns:p14="http://schemas.microsoft.com/office/powerpoint/2010/main" val="3585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Paths between all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519" y="132030"/>
            <a:ext cx="11367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Network Visualization: Exploration And Analysis</a:t>
            </a:r>
            <a:endParaRPr lang="en-US" sz="35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543" y="994438"/>
            <a:ext cx="461627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Find paths between nodes: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Shortest path including or excluding another node or classification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 with greatest flux rate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metabolic pathway</a:t>
            </a: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Specific cellular compartment</a:t>
            </a:r>
          </a:p>
          <a:p>
            <a:pPr marL="228600" indent="-111125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 Paths between all nodes with significant change in experimental data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543" y="5182832"/>
            <a:ext cx="499876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/>
                </a:solidFill>
              </a:rPr>
              <a:t>Recognize trends:</a:t>
            </a:r>
          </a:p>
          <a:p>
            <a:pPr marL="228600" indent="-111125"/>
            <a:endParaRPr lang="en-US" sz="2000" dirty="0" smtClean="0">
              <a:solidFill>
                <a:prstClr val="white"/>
              </a:solidFill>
            </a:endParaRPr>
          </a:p>
          <a:p>
            <a:pPr marL="228600" indent="-111125"/>
            <a:r>
              <a:rPr lang="en-US" sz="2000" dirty="0" smtClean="0">
                <a:solidFill>
                  <a:prstClr val="white"/>
                </a:solidFill>
              </a:rPr>
              <a:t>- Find common features of multiple nodes with significant change in experimental data</a:t>
            </a:r>
            <a:endParaRPr lang="en-US" sz="2000" dirty="0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5" y="978672"/>
            <a:ext cx="5399756" cy="539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118" y="1900853"/>
            <a:ext cx="1991376" cy="19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6336" y="1900853"/>
            <a:ext cx="1991376" cy="19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490235" y="3937575"/>
            <a:ext cx="1889651" cy="4902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4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Miriah Meyer</a:t>
            </a:r>
          </a:p>
        </p:txBody>
      </p:sp>
      <p:sp>
        <p:nvSpPr>
          <p:cNvPr id="67" name="Shape 67"/>
          <p:cNvSpPr/>
          <p:nvPr/>
        </p:nvSpPr>
        <p:spPr>
          <a:xfrm>
            <a:off x="2602519" y="3937575"/>
            <a:ext cx="2076878" cy="4902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4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Alexander Lex</a:t>
            </a: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1797" y="942669"/>
            <a:ext cx="1411636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69" name="Shape 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1865" y="921659"/>
            <a:ext cx="1411635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0" name="Shape 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4362" y="2787690"/>
            <a:ext cx="1386642" cy="1424742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1" name="Shape 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65279" y="942644"/>
            <a:ext cx="1403800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2" name="Shape 7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71797" y="2771409"/>
            <a:ext cx="1411636" cy="1449735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3" name="Shape 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50872" y="959003"/>
            <a:ext cx="1386642" cy="1417019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4" name="Shape 7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06067" y="4656114"/>
            <a:ext cx="1419134" cy="1457234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75" name="Shape 7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744153" y="2749550"/>
            <a:ext cx="1411662" cy="1449761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sp>
        <p:nvSpPr>
          <p:cNvPr id="76" name="Shape 76"/>
          <p:cNvSpPr/>
          <p:nvPr/>
        </p:nvSpPr>
        <p:spPr>
          <a:xfrm>
            <a:off x="5040123" y="2310090"/>
            <a:ext cx="1427242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Ethan Kerzner</a:t>
            </a:r>
          </a:p>
        </p:txBody>
      </p:sp>
      <p:sp>
        <p:nvSpPr>
          <p:cNvPr id="77" name="Shape 77"/>
          <p:cNvSpPr/>
          <p:nvPr/>
        </p:nvSpPr>
        <p:spPr>
          <a:xfrm>
            <a:off x="6646753" y="2308627"/>
            <a:ext cx="129161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Alex Bigelow</a:t>
            </a:r>
          </a:p>
        </p:txBody>
      </p:sp>
      <p:sp>
        <p:nvSpPr>
          <p:cNvPr id="78" name="Shape 78"/>
          <p:cNvSpPr/>
          <p:nvPr/>
        </p:nvSpPr>
        <p:spPr>
          <a:xfrm>
            <a:off x="8196234" y="2310090"/>
            <a:ext cx="151773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Sean McKenna</a:t>
            </a:r>
          </a:p>
        </p:txBody>
      </p:sp>
      <p:sp>
        <p:nvSpPr>
          <p:cNvPr id="79" name="Shape 79"/>
          <p:cNvSpPr/>
          <p:nvPr/>
        </p:nvSpPr>
        <p:spPr>
          <a:xfrm>
            <a:off x="9842844" y="2310090"/>
            <a:ext cx="1257776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Sam Quinan</a:t>
            </a:r>
          </a:p>
        </p:txBody>
      </p:sp>
      <p:sp>
        <p:nvSpPr>
          <p:cNvPr id="80" name="Shape 80"/>
          <p:cNvSpPr/>
          <p:nvPr/>
        </p:nvSpPr>
        <p:spPr>
          <a:xfrm>
            <a:off x="5032372" y="4259357"/>
            <a:ext cx="1415534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Nina McCurdy</a:t>
            </a:r>
          </a:p>
        </p:txBody>
      </p:sp>
      <p:sp>
        <p:nvSpPr>
          <p:cNvPr id="81" name="Shape 81"/>
          <p:cNvSpPr/>
          <p:nvPr/>
        </p:nvSpPr>
        <p:spPr>
          <a:xfrm>
            <a:off x="6624112" y="4259357"/>
            <a:ext cx="134757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Jimmy Moore</a:t>
            </a:r>
          </a:p>
        </p:txBody>
      </p:sp>
      <p:sp>
        <p:nvSpPr>
          <p:cNvPr id="82" name="Shape 82"/>
          <p:cNvSpPr/>
          <p:nvPr/>
        </p:nvSpPr>
        <p:spPr>
          <a:xfrm>
            <a:off x="9735831" y="6208625"/>
            <a:ext cx="1687096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Sunny Hardasani</a:t>
            </a:r>
          </a:p>
        </p:txBody>
      </p:sp>
      <p:sp>
        <p:nvSpPr>
          <p:cNvPr id="83" name="Shape 83"/>
          <p:cNvSpPr/>
          <p:nvPr/>
        </p:nvSpPr>
        <p:spPr>
          <a:xfrm>
            <a:off x="9718820" y="4259357"/>
            <a:ext cx="1494910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Carolina Nobre</a:t>
            </a:r>
          </a:p>
        </p:txBody>
      </p:sp>
      <p:sp>
        <p:nvSpPr>
          <p:cNvPr id="84" name="Shape 84"/>
          <p:cNvSpPr/>
          <p:nvPr/>
        </p:nvSpPr>
        <p:spPr>
          <a:xfrm>
            <a:off x="223588" y="6084988"/>
            <a:ext cx="4444950" cy="487650"/>
          </a:xfrm>
          <a:prstGeom prst="rect">
            <a:avLst/>
          </a:prstGeom>
          <a:noFill/>
          <a:ln>
            <a:noFill/>
          </a:ln>
        </p:spPr>
        <p:txBody>
          <a:bodyPr lIns="15238" tIns="15238" rIns="15238" bIns="15238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000" b="1" ker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http://vdl.sci.utah.edu/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770370" y="131356"/>
            <a:ext cx="1233083" cy="61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09497" y="2795233"/>
            <a:ext cx="1370506" cy="1409656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87" name="Shape 8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224288" y="4674910"/>
            <a:ext cx="1381540" cy="1419640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pic>
        <p:nvPicPr>
          <p:cNvPr id="88" name="Shape 8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34741" y="4672359"/>
            <a:ext cx="1386642" cy="1424742"/>
          </a:xfrm>
          <a:prstGeom prst="rect">
            <a:avLst/>
          </a:prstGeom>
          <a:noFill/>
          <a:ln>
            <a:noFill/>
          </a:ln>
          <a:effectLst>
            <a:outerShdw blurRad="25399" rotWithShape="0">
              <a:srgbClr val="000000">
                <a:alpha val="40000"/>
              </a:srgbClr>
            </a:outerShdw>
          </a:effectLst>
        </p:spPr>
      </p:pic>
      <p:sp>
        <p:nvSpPr>
          <p:cNvPr id="89" name="Shape 89"/>
          <p:cNvSpPr/>
          <p:nvPr/>
        </p:nvSpPr>
        <p:spPr>
          <a:xfrm>
            <a:off x="8185795" y="4249606"/>
            <a:ext cx="152904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Asmaa Aljuhani</a:t>
            </a:r>
          </a:p>
        </p:txBody>
      </p:sp>
      <p:sp>
        <p:nvSpPr>
          <p:cNvPr id="90" name="Shape 90"/>
          <p:cNvSpPr/>
          <p:nvPr/>
        </p:nvSpPr>
        <p:spPr>
          <a:xfrm>
            <a:off x="8318895" y="6189121"/>
            <a:ext cx="1190209" cy="604521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Magdalena </a:t>
            </a:r>
            <a:b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Schwarzl</a:t>
            </a:r>
          </a:p>
        </p:txBody>
      </p:sp>
      <p:sp>
        <p:nvSpPr>
          <p:cNvPr id="91" name="Shape 91"/>
          <p:cNvSpPr/>
          <p:nvPr/>
        </p:nvSpPr>
        <p:spPr>
          <a:xfrm>
            <a:off x="6532618" y="6208625"/>
            <a:ext cx="1588771" cy="363220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60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Cameron Waller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12975" y="6613633"/>
            <a:ext cx="1681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Alexander Lex, August 2016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3" y="66592"/>
            <a:ext cx="4572000" cy="15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Current Technology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7368" y="1323238"/>
            <a:ext cx="228353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Databases</a:t>
            </a:r>
          </a:p>
          <a:p>
            <a:pPr marL="231775"/>
            <a:endParaRPr lang="en-US" sz="3500" b="1" dirty="0" smtClean="0">
              <a:solidFill>
                <a:prstClr val="white"/>
              </a:solidFill>
            </a:endParaRPr>
          </a:p>
          <a:p>
            <a:pPr marL="231775"/>
            <a:r>
              <a:rPr lang="en-US" sz="3500" b="1" dirty="0" smtClean="0">
                <a:solidFill>
                  <a:prstClr val="white"/>
                </a:solidFill>
              </a:rPr>
              <a:t>KEGG</a:t>
            </a:r>
          </a:p>
          <a:p>
            <a:pPr marL="231775"/>
            <a:r>
              <a:rPr lang="en-US" sz="3500" b="1" dirty="0" err="1" smtClean="0">
                <a:solidFill>
                  <a:prstClr val="white"/>
                </a:solidFill>
              </a:rPr>
              <a:t>MetaCyc</a:t>
            </a:r>
            <a:endParaRPr lang="en-US" sz="3500" b="1" dirty="0" smtClean="0">
              <a:solidFill>
                <a:prstClr val="white"/>
              </a:solidFill>
            </a:endParaRPr>
          </a:p>
          <a:p>
            <a:pPr marL="231775"/>
            <a:r>
              <a:rPr lang="en-US" sz="3500" b="1" dirty="0" err="1" smtClean="0">
                <a:solidFill>
                  <a:prstClr val="white"/>
                </a:solidFill>
              </a:rPr>
              <a:t>UniProt</a:t>
            </a:r>
            <a:endParaRPr lang="en-US" sz="3500" b="1" dirty="0" smtClean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9968" y="1335938"/>
            <a:ext cx="22835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Models</a:t>
            </a:r>
          </a:p>
          <a:p>
            <a:pPr marL="231775"/>
            <a:endParaRPr lang="en-US" sz="3500" b="1" dirty="0" smtClean="0">
              <a:solidFill>
                <a:prstClr val="white"/>
              </a:solidFill>
            </a:endParaRPr>
          </a:p>
          <a:p>
            <a:pPr marL="231775"/>
            <a:r>
              <a:rPr lang="en-US" sz="3500" b="1" dirty="0" smtClean="0">
                <a:solidFill>
                  <a:prstClr val="white"/>
                </a:solidFill>
              </a:rPr>
              <a:t>Recon 2.2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1171" y="1348638"/>
            <a:ext cx="276308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Explorers</a:t>
            </a:r>
          </a:p>
          <a:p>
            <a:pPr marL="231775"/>
            <a:endParaRPr lang="en-US" sz="3500" b="1" dirty="0" smtClean="0">
              <a:solidFill>
                <a:prstClr val="white"/>
              </a:solidFill>
            </a:endParaRPr>
          </a:p>
          <a:p>
            <a:pPr marL="231775"/>
            <a:r>
              <a:rPr lang="en-US" sz="3500" b="1" dirty="0" err="1">
                <a:solidFill>
                  <a:prstClr val="white"/>
                </a:solidFill>
              </a:rPr>
              <a:t>MetScape</a:t>
            </a:r>
            <a:endParaRPr lang="en-US" sz="3500" b="1" dirty="0">
              <a:solidFill>
                <a:prstClr val="white"/>
              </a:solidFill>
            </a:endParaRPr>
          </a:p>
          <a:p>
            <a:pPr marL="231775"/>
            <a:endParaRPr lang="en-US" sz="3500" b="1" dirty="0" smtClean="0">
              <a:solidFill>
                <a:prstClr val="white"/>
              </a:solidFill>
            </a:endParaRPr>
          </a:p>
          <a:p>
            <a:pPr marL="231775"/>
            <a:r>
              <a:rPr lang="en-US" sz="3500" b="1" dirty="0" smtClean="0">
                <a:solidFill>
                  <a:prstClr val="white"/>
                </a:solidFill>
              </a:rPr>
              <a:t>KEGG </a:t>
            </a:r>
            <a:r>
              <a:rPr lang="en-US" sz="3500" b="1" dirty="0" smtClean="0">
                <a:solidFill>
                  <a:prstClr val="white"/>
                </a:solidFill>
              </a:rPr>
              <a:t>Atlas</a:t>
            </a:r>
          </a:p>
          <a:p>
            <a:pPr marL="231775"/>
            <a:r>
              <a:rPr lang="en-US" sz="3500" b="1" dirty="0" smtClean="0">
                <a:solidFill>
                  <a:prstClr val="white"/>
                </a:solidFill>
              </a:rPr>
              <a:t>Escher</a:t>
            </a:r>
            <a:endParaRPr lang="en-US" sz="35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2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Challenges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8341" y="1270621"/>
            <a:ext cx="78833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Tx/>
              <a:buAutoNum type="arabicParenR"/>
            </a:pPr>
            <a:r>
              <a:rPr lang="en-US" sz="3500" b="1" dirty="0" smtClean="0">
                <a:solidFill>
                  <a:prstClr val="white"/>
                </a:solidFill>
              </a:rPr>
              <a:t>Holistic context versus specific detail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40241" y="2796438"/>
            <a:ext cx="78833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2) Flexible, dynamic representations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5641" y="4523638"/>
            <a:ext cx="78833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3) Visualization of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46464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925" y="130446"/>
            <a:ext cx="854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</a:rPr>
              <a:t>Design Ideas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4171" y="2846106"/>
            <a:ext cx="8671732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prstClr val="white"/>
                </a:solidFill>
              </a:rPr>
              <a:t>These are sketches to demonstrate ideas…</a:t>
            </a:r>
            <a:endParaRPr lang="en-US" sz="35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7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389"/>
            <a:ext cx="11887200" cy="66912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20354" y="394321"/>
            <a:ext cx="4894967" cy="4770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Select nodes and links by topology.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6505" y="1013783"/>
            <a:ext cx="5384464" cy="4864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Paths between multiple nodes.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9007" y="1559883"/>
            <a:ext cx="3677661" cy="4864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Paths by proximity.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1937" y="2550483"/>
            <a:ext cx="6515201" cy="4864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Select nodes and links by property/attribute.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0754" y="3137521"/>
            <a:ext cx="4894967" cy="4770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Inclusion criteria.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3454" y="3912221"/>
            <a:ext cx="4894967" cy="4770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Exclusion criteria.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549400" y="622300"/>
            <a:ext cx="3758254" cy="1397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095500" y="1242155"/>
            <a:ext cx="3831005" cy="7956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816100" y="1692499"/>
            <a:ext cx="4097706" cy="957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422400" y="2245599"/>
            <a:ext cx="3897954" cy="53354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470675" y="3017675"/>
            <a:ext cx="2443131" cy="3445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984500" y="3912221"/>
            <a:ext cx="3008955" cy="22428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5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389"/>
            <a:ext cx="11887200" cy="6691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0088" y="6258653"/>
            <a:ext cx="3677661" cy="4770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Network representation.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0696" y="4526531"/>
            <a:ext cx="4449970" cy="4864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Detail on model and selection.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5654" y="207557"/>
            <a:ext cx="4894967" cy="44222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Replicate nodes with high degrees.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37" y="2242395"/>
            <a:ext cx="6515201" cy="44222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Represent properties/attributes on network.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9359900" y="5638800"/>
            <a:ext cx="1951069" cy="55000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</p:cNvCxnSpPr>
          <p:nvPr/>
        </p:nvCxnSpPr>
        <p:spPr>
          <a:xfrm flipH="1">
            <a:off x="3639004" y="4769756"/>
            <a:ext cx="1741692" cy="49982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>
            <a:off x="3251200" y="428671"/>
            <a:ext cx="1294454" cy="90825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603500" y="2495012"/>
            <a:ext cx="2361254" cy="383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8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389"/>
            <a:ext cx="11887200" cy="6691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6005" y="2562953"/>
            <a:ext cx="4045427" cy="4770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prstClr val="white"/>
                </a:solidFill>
              </a:rPr>
              <a:t>Represent property by color.</a:t>
            </a:r>
            <a:endParaRPr lang="en-US" sz="2500" b="1" dirty="0" smtClean="0">
              <a:solidFill>
                <a:prstClr val="whit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40000" y="2819400"/>
            <a:ext cx="2836005" cy="63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5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3516</TotalTime>
  <Words>1237</Words>
  <Application>Microsoft Office PowerPoint</Application>
  <PresentationFormat>Widescreen</PresentationFormat>
  <Paragraphs>301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Helvetica Neue</vt:lpstr>
      <vt:lpstr>Office Theme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Waller</dc:creator>
  <cp:lastModifiedBy>Cameron Waller</cp:lastModifiedBy>
  <cp:revision>203</cp:revision>
  <dcterms:created xsi:type="dcterms:W3CDTF">2016-09-12T21:12:04Z</dcterms:created>
  <dcterms:modified xsi:type="dcterms:W3CDTF">2016-12-15T16:24:13Z</dcterms:modified>
</cp:coreProperties>
</file>